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2" r:id="rId5"/>
    <p:sldId id="261" r:id="rId6"/>
    <p:sldId id="260" r:id="rId7"/>
    <p:sldId id="259" r:id="rId8"/>
    <p:sldId id="263" r:id="rId9"/>
    <p:sldId id="264" r:id="rId10"/>
    <p:sldId id="270" r:id="rId11"/>
    <p:sldId id="265" r:id="rId12"/>
    <p:sldId id="269"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1" autoAdjust="0"/>
    <p:restoredTop sz="94660"/>
  </p:normalViewPr>
  <p:slideViewPr>
    <p:cSldViewPr>
      <p:cViewPr varScale="1">
        <p:scale>
          <a:sx n="83" d="100"/>
          <a:sy n="83" d="100"/>
        </p:scale>
        <p:origin x="-1421"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246A9A37-6D95-4168-B1A9-244C3BDFD6A7}" type="datetimeFigureOut">
              <a:rPr lang="fr-FR" smtClean="0"/>
              <a:pPr/>
              <a:t>23/03/2017</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44B91135-23D2-4780-A07F-9BE6AED38C3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46A9A37-6D95-4168-B1A9-244C3BDFD6A7}" type="datetimeFigureOut">
              <a:rPr lang="fr-FR" smtClean="0"/>
              <a:pPr/>
              <a:t>23/03/2017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4B91135-23D2-4780-A07F-9BE6AED38C3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46A9A37-6D95-4168-B1A9-244C3BDFD6A7}" type="datetimeFigureOut">
              <a:rPr lang="fr-FR" smtClean="0"/>
              <a:pPr/>
              <a:t>23/03/2017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4B91135-23D2-4780-A07F-9BE6AED38C3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46A9A37-6D95-4168-B1A9-244C3BDFD6A7}" type="datetimeFigureOut">
              <a:rPr lang="fr-FR" smtClean="0"/>
              <a:pPr/>
              <a:t>23/03/2017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4B91135-23D2-4780-A07F-9BE6AED38C3F}"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46A9A37-6D95-4168-B1A9-244C3BDFD6A7}" type="datetimeFigureOut">
              <a:rPr lang="fr-FR" smtClean="0"/>
              <a:pPr/>
              <a:t>23/03/2017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4B91135-23D2-4780-A07F-9BE6AED38C3F}"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46A9A37-6D95-4168-B1A9-244C3BDFD6A7}" type="datetimeFigureOut">
              <a:rPr lang="fr-FR" smtClean="0"/>
              <a:pPr/>
              <a:t>23/03/2017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4B91135-23D2-4780-A07F-9BE6AED38C3F}"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46A9A37-6D95-4168-B1A9-244C3BDFD6A7}" type="datetimeFigureOut">
              <a:rPr lang="fr-FR" smtClean="0"/>
              <a:pPr/>
              <a:t>23/03/2017</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44B91135-23D2-4780-A07F-9BE6AED38C3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246A9A37-6D95-4168-B1A9-244C3BDFD6A7}" type="datetimeFigureOut">
              <a:rPr lang="fr-FR" smtClean="0"/>
              <a:pPr/>
              <a:t>23/03/2017</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44B91135-23D2-4780-A07F-9BE6AED38C3F}"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46A9A37-6D95-4168-B1A9-244C3BDFD6A7}" type="datetimeFigureOut">
              <a:rPr lang="fr-FR" smtClean="0"/>
              <a:pPr/>
              <a:t>23/03/2017</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44B91135-23D2-4780-A07F-9BE6AED38C3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246A9A37-6D95-4168-B1A9-244C3BDFD6A7}" type="datetimeFigureOut">
              <a:rPr lang="fr-FR" smtClean="0"/>
              <a:pPr/>
              <a:t>23/03/2017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4B91135-23D2-4780-A07F-9BE6AED38C3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246A9A37-6D95-4168-B1A9-244C3BDFD6A7}" type="datetimeFigureOut">
              <a:rPr lang="fr-FR" smtClean="0"/>
              <a:pPr/>
              <a:t>23/03/2017</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44B91135-23D2-4780-A07F-9BE6AED38C3F}"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46A9A37-6D95-4168-B1A9-244C3BDFD6A7}" type="datetimeFigureOut">
              <a:rPr lang="fr-FR" smtClean="0"/>
              <a:pPr/>
              <a:t>23/03/2017</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4B91135-23D2-4780-A07F-9BE6AED38C3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1-Drapeau-lituanien.jpg"/>
          <p:cNvPicPr>
            <a:picLocks noChangeAspect="1"/>
          </p:cNvPicPr>
          <p:nvPr/>
        </p:nvPicPr>
        <p:blipFill>
          <a:blip r:embed="rId2" cstate="print"/>
          <a:stretch>
            <a:fillRect/>
          </a:stretch>
        </p:blipFill>
        <p:spPr>
          <a:xfrm>
            <a:off x="0" y="0"/>
            <a:ext cx="9231352" cy="6858000"/>
          </a:xfrm>
          <a:prstGeom prst="rect">
            <a:avLst/>
          </a:prstGeom>
        </p:spPr>
      </p:pic>
      <p:sp>
        <p:nvSpPr>
          <p:cNvPr id="2" name="Titre 1"/>
          <p:cNvSpPr>
            <a:spLocks noGrp="1"/>
          </p:cNvSpPr>
          <p:nvPr>
            <p:ph type="ctrTitle"/>
          </p:nvPr>
        </p:nvSpPr>
        <p:spPr>
          <a:xfrm>
            <a:off x="539552" y="476672"/>
            <a:ext cx="7772400" cy="1470025"/>
          </a:xfrm>
        </p:spPr>
        <p:txBody>
          <a:bodyPr>
            <a:normAutofit/>
          </a:bodyPr>
          <a:lstStyle/>
          <a:p>
            <a:r>
              <a:rPr lang="fr-FR" sz="6600" b="1" dirty="0" err="1" smtClean="0"/>
              <a:t>TransEurope</a:t>
            </a:r>
            <a:r>
              <a:rPr lang="fr-FR" sz="6600" b="1" dirty="0" smtClean="0"/>
              <a:t> 2017</a:t>
            </a:r>
            <a:endParaRPr lang="fr-FR" sz="6600" b="1" dirty="0"/>
          </a:p>
        </p:txBody>
      </p:sp>
      <p:sp>
        <p:nvSpPr>
          <p:cNvPr id="3" name="Sous-titre 2"/>
          <p:cNvSpPr>
            <a:spLocks noGrp="1"/>
          </p:cNvSpPr>
          <p:nvPr>
            <p:ph type="subTitle" idx="1"/>
          </p:nvPr>
        </p:nvSpPr>
        <p:spPr>
          <a:xfrm>
            <a:off x="1214414" y="2643182"/>
            <a:ext cx="6955706" cy="2504890"/>
          </a:xfrm>
        </p:spPr>
        <p:txBody>
          <a:bodyPr>
            <a:noAutofit/>
          </a:bodyPr>
          <a:lstStyle/>
          <a:p>
            <a:r>
              <a:rPr lang="fr-FR" sz="8000" dirty="0" smtClean="0">
                <a:solidFill>
                  <a:schemeClr val="tx1"/>
                </a:solidFill>
              </a:rPr>
              <a:t>Vilnius </a:t>
            </a:r>
          </a:p>
          <a:p>
            <a:endParaRPr lang="fr-FR" sz="5400" dirty="0" smtClean="0">
              <a:solidFill>
                <a:schemeClr val="tx1"/>
              </a:solidFill>
            </a:endParaRPr>
          </a:p>
          <a:p>
            <a:r>
              <a:rPr lang="fr-FR" sz="5400" dirty="0" smtClean="0">
                <a:solidFill>
                  <a:schemeClr val="tx1"/>
                </a:solidFill>
              </a:rPr>
              <a:t> entre traditions et modernité</a:t>
            </a:r>
            <a:endParaRPr lang="fr-FR" sz="5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96752"/>
            <a:ext cx="8229600" cy="4827992"/>
          </a:xfrm>
        </p:spPr>
        <p:txBody>
          <a:bodyPr>
            <a:normAutofit fontScale="55000" lnSpcReduction="20000"/>
          </a:bodyPr>
          <a:lstStyle/>
          <a:p>
            <a:endParaRPr lang="fr-FR" b="1" dirty="0" smtClean="0"/>
          </a:p>
          <a:p>
            <a:pPr>
              <a:buNone/>
            </a:pPr>
            <a:r>
              <a:rPr lang="fr-FR" dirty="0" smtClean="0"/>
              <a:t> </a:t>
            </a:r>
          </a:p>
          <a:p>
            <a:pPr>
              <a:buFont typeface="Wingdings" pitchFamily="2" charset="2"/>
              <a:buChar char="q"/>
            </a:pPr>
            <a:r>
              <a:rPr lang="fr-FR" b="1" dirty="0" smtClean="0"/>
              <a:t>Jour 5: La colline de </a:t>
            </a:r>
            <a:r>
              <a:rPr lang="fr-FR" b="1" dirty="0" err="1" smtClean="0"/>
              <a:t>Gediminas</a:t>
            </a:r>
            <a:r>
              <a:rPr lang="fr-FR" b="1" dirty="0" smtClean="0"/>
              <a:t> et la vieille ville</a:t>
            </a:r>
          </a:p>
          <a:p>
            <a:pPr>
              <a:buNone/>
            </a:pPr>
            <a:r>
              <a:rPr lang="fr-FR" dirty="0" smtClean="0"/>
              <a:t> </a:t>
            </a:r>
          </a:p>
          <a:p>
            <a:r>
              <a:rPr lang="fr-FR" dirty="0" smtClean="0"/>
              <a:t>montée sur la colline de </a:t>
            </a:r>
            <a:r>
              <a:rPr lang="fr-FR" dirty="0" err="1" smtClean="0"/>
              <a:t>Gediminas</a:t>
            </a:r>
            <a:r>
              <a:rPr lang="fr-FR" dirty="0" smtClean="0"/>
              <a:t>. </a:t>
            </a:r>
          </a:p>
          <a:p>
            <a:r>
              <a:rPr lang="fr-FR" dirty="0" smtClean="0"/>
              <a:t>Déjeuner. </a:t>
            </a:r>
          </a:p>
          <a:p>
            <a:r>
              <a:rPr lang="fr-FR" dirty="0" smtClean="0"/>
              <a:t>Visite guidée de la vieille ville : </a:t>
            </a:r>
            <a:r>
              <a:rPr lang="fr-FR" dirty="0" err="1" smtClean="0"/>
              <a:t>Ausros</a:t>
            </a:r>
            <a:r>
              <a:rPr lang="fr-FR" dirty="0" smtClean="0"/>
              <a:t> </a:t>
            </a:r>
            <a:r>
              <a:rPr lang="fr-FR" dirty="0" err="1" smtClean="0"/>
              <a:t>Vartai</a:t>
            </a:r>
            <a:r>
              <a:rPr lang="fr-FR" dirty="0" smtClean="0"/>
              <a:t> ( La Porte de l'Aurore ), la place de la cathédrale, la rue </a:t>
            </a:r>
            <a:r>
              <a:rPr lang="fr-FR" dirty="0" err="1" smtClean="0"/>
              <a:t>Pilies</a:t>
            </a:r>
            <a:r>
              <a:rPr lang="fr-FR" dirty="0" smtClean="0"/>
              <a:t> avec ses monuments du 16ème au 18ème siècles, l’hôtel de ville</a:t>
            </a:r>
          </a:p>
          <a:p>
            <a:r>
              <a:rPr lang="fr-FR" dirty="0" smtClean="0"/>
              <a:t>Visite de l'église Ste Anne</a:t>
            </a:r>
          </a:p>
          <a:p>
            <a:r>
              <a:rPr lang="fr-FR" dirty="0" smtClean="0"/>
              <a:t>Promenade dans les petites ruelles de la vieille ville. Dîner et nuit.</a:t>
            </a:r>
          </a:p>
          <a:p>
            <a:pPr>
              <a:buNone/>
            </a:pPr>
            <a:r>
              <a:rPr lang="fr-FR" dirty="0" smtClean="0"/>
              <a:t> </a:t>
            </a:r>
          </a:p>
          <a:p>
            <a:pPr>
              <a:buNone/>
            </a:pPr>
            <a:endParaRPr lang="fr-FR" dirty="0" smtClean="0"/>
          </a:p>
          <a:p>
            <a:pPr>
              <a:buFont typeface="Wingdings" pitchFamily="2" charset="2"/>
              <a:buChar char="q"/>
            </a:pPr>
            <a:r>
              <a:rPr lang="fr-FR" b="1" dirty="0" smtClean="0"/>
              <a:t>Jour 6: Temps libre et vol retour</a:t>
            </a:r>
          </a:p>
          <a:p>
            <a:endParaRPr lang="fr-FR" dirty="0" smtClean="0"/>
          </a:p>
          <a:p>
            <a:r>
              <a:rPr lang="fr-FR" dirty="0" smtClean="0"/>
              <a:t>Petit déjeuner. Temps libre avant le transfert à l'aéroport pour le vol retour.</a:t>
            </a:r>
          </a:p>
          <a:p>
            <a:pPr>
              <a:buNone/>
            </a:pPr>
            <a:r>
              <a:rPr lang="fr-FR" b="1" dirty="0" smtClean="0"/>
              <a:t> </a:t>
            </a:r>
            <a:endParaRPr lang="fr-FR" dirty="0" smtClean="0"/>
          </a:p>
          <a:p>
            <a:r>
              <a:rPr lang="fr-FR" dirty="0" smtClean="0"/>
              <a:t>Vol direct Vilnius - Paris CDG avec la compagnie aérienne Air </a:t>
            </a:r>
            <a:r>
              <a:rPr lang="fr-FR" dirty="0" err="1" smtClean="0"/>
              <a:t>Baltic</a:t>
            </a:r>
            <a:r>
              <a:rPr lang="fr-FR" dirty="0" smtClean="0"/>
              <a:t>, décollage à 14h50, atterrissage à 16h35.</a:t>
            </a:r>
          </a:p>
          <a:p>
            <a:endParaRPr lang="fr-FR" dirty="0" smtClean="0"/>
          </a:p>
          <a:p>
            <a:r>
              <a:rPr lang="fr-FR" dirty="0" smtClean="0"/>
              <a:t>Arrivée au lycée Sully Dimanche, 20h00 </a:t>
            </a:r>
          </a:p>
          <a:p>
            <a:endParaRPr lang="fr-FR" dirty="0" smtClean="0"/>
          </a:p>
          <a:p>
            <a:endParaRPr lang="fr-FR" dirty="0"/>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Programme (suite)</a:t>
            </a:r>
            <a:endParaRPr lang="fr-FR" dirty="0"/>
          </a:p>
        </p:txBody>
      </p:sp>
      <p:pic>
        <p:nvPicPr>
          <p:cNvPr id="4" name="Image 3" descr="ged.jpg"/>
          <p:cNvPicPr>
            <a:picLocks noChangeAspect="1"/>
          </p:cNvPicPr>
          <p:nvPr/>
        </p:nvPicPr>
        <p:blipFill>
          <a:blip r:embed="rId2" cstate="print"/>
          <a:stretch>
            <a:fillRect/>
          </a:stretch>
        </p:blipFill>
        <p:spPr>
          <a:xfrm>
            <a:off x="7452320" y="1556792"/>
            <a:ext cx="1512168" cy="1011778"/>
          </a:xfrm>
          <a:prstGeom prst="rect">
            <a:avLst/>
          </a:prstGeom>
        </p:spPr>
      </p:pic>
      <p:pic>
        <p:nvPicPr>
          <p:cNvPr id="5" name="Image 4" descr="_dsf0478.jpg"/>
          <p:cNvPicPr>
            <a:picLocks noChangeAspect="1"/>
          </p:cNvPicPr>
          <p:nvPr/>
        </p:nvPicPr>
        <p:blipFill>
          <a:blip r:embed="rId3" cstate="print"/>
          <a:stretch>
            <a:fillRect/>
          </a:stretch>
        </p:blipFill>
        <p:spPr>
          <a:xfrm>
            <a:off x="7920880" y="2996952"/>
            <a:ext cx="1115616" cy="1665987"/>
          </a:xfrm>
          <a:prstGeom prst="rect">
            <a:avLst/>
          </a:prstGeom>
        </p:spPr>
      </p:pic>
      <p:pic>
        <p:nvPicPr>
          <p:cNvPr id="6" name="Image 5" descr="baltic.jpg"/>
          <p:cNvPicPr>
            <a:picLocks noChangeAspect="1"/>
          </p:cNvPicPr>
          <p:nvPr/>
        </p:nvPicPr>
        <p:blipFill>
          <a:blip r:embed="rId4" cstate="print"/>
          <a:srcRect t="7597" b="22741"/>
          <a:stretch>
            <a:fillRect/>
          </a:stretch>
        </p:blipFill>
        <p:spPr>
          <a:xfrm>
            <a:off x="5796136" y="5301208"/>
            <a:ext cx="3096344" cy="143799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a:buNone/>
            </a:pPr>
            <a:r>
              <a:rPr lang="fr-FR" dirty="0" smtClean="0"/>
              <a:t>Lien web : …………..</a:t>
            </a:r>
          </a:p>
          <a:p>
            <a:pPr>
              <a:buNone/>
            </a:pPr>
            <a:r>
              <a:rPr lang="fr-FR" dirty="0" smtClean="0"/>
              <a:t>40 élèves</a:t>
            </a:r>
          </a:p>
          <a:p>
            <a:pPr>
              <a:buNone/>
            </a:pPr>
            <a:r>
              <a:rPr lang="fr-FR" dirty="0" smtClean="0"/>
              <a:t>13 chambres triples</a:t>
            </a:r>
          </a:p>
          <a:p>
            <a:pPr>
              <a:buNone/>
            </a:pPr>
            <a:r>
              <a:rPr lang="fr-FR" dirty="0" smtClean="0"/>
              <a:t>1 chambre individuelle pour l’élève fille</a:t>
            </a:r>
          </a:p>
          <a:p>
            <a:pPr>
              <a:buNone/>
            </a:pPr>
            <a:endParaRPr lang="fr-FR" dirty="0" smtClean="0"/>
          </a:p>
          <a:p>
            <a:pPr>
              <a:buNone/>
            </a:pPr>
            <a:r>
              <a:rPr lang="fr-FR" dirty="0" smtClean="0"/>
              <a:t>Si tout se passe bien a l’aller nous laisserons à leur guise la répartition dans les chambres une fois arrivés à l’hôtel. Sinon, nous déciderons de la répartition des élèves dans les 13 chambres.</a:t>
            </a:r>
          </a:p>
          <a:p>
            <a:pPr>
              <a:buNone/>
            </a:pPr>
            <a:endParaRPr lang="fr-FR" dirty="0" smtClean="0"/>
          </a:p>
          <a:p>
            <a:pPr>
              <a:buNone/>
            </a:pPr>
            <a:r>
              <a:rPr lang="fr-FR" dirty="0" smtClean="0"/>
              <a:t>Les Règles sur place: les élèves peuvent aller de chambre en chambre jusqu’au couvre feu (22h00). Après chacun regagne sa chambre et n’en sort pas. (en général les profs ont le double de chaque chambre)</a:t>
            </a:r>
          </a:p>
          <a:p>
            <a:pPr>
              <a:buNone/>
            </a:pPr>
            <a:endParaRPr lang="fr-FR" dirty="0" smtClean="0"/>
          </a:p>
          <a:p>
            <a:pPr>
              <a:buNone/>
            </a:pPr>
            <a:endParaRPr lang="fr-FR" dirty="0" smtClean="0"/>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L’hôtel</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buNone/>
            </a:pPr>
            <a:r>
              <a:rPr lang="fr-FR" dirty="0" smtClean="0"/>
              <a:t>Suivant le comportement du groupe dans les premiers jours. Nous déciderons: </a:t>
            </a:r>
          </a:p>
          <a:p>
            <a:endParaRPr lang="fr-FR" dirty="0" smtClean="0"/>
          </a:p>
          <a:p>
            <a:r>
              <a:rPr lang="fr-FR" dirty="0" smtClean="0"/>
              <a:t>Vrai temps libre avec inspection des achats au retour</a:t>
            </a:r>
          </a:p>
          <a:p>
            <a:pPr lvl="1" algn="ctr">
              <a:buNone/>
            </a:pPr>
            <a:r>
              <a:rPr lang="fr-FR" b="1" u="sng" dirty="0" smtClean="0"/>
              <a:t>OU</a:t>
            </a:r>
          </a:p>
          <a:p>
            <a:r>
              <a:rPr lang="fr-FR" dirty="0" smtClean="0"/>
              <a:t>Chaque accompagnateur sera responsable de 10 élèves. Ainsi, lors des temps libres, les jeunes pourront aller où ils veulent mais toujours par groupe de 10  et sous la surveillance de leur professeur encadrant.</a:t>
            </a:r>
            <a:endParaRPr lang="fr-FR" dirty="0"/>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Les temps libres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Rappel : pensez à emmener:</a:t>
            </a:r>
          </a:p>
          <a:p>
            <a:pPr lvl="1"/>
            <a:r>
              <a:rPr lang="fr-FR" dirty="0" smtClean="0"/>
              <a:t> Les cartes européennes (possibilité de les confier aux enseignants en amont)</a:t>
            </a:r>
          </a:p>
          <a:p>
            <a:pPr lvl="1"/>
            <a:r>
              <a:rPr lang="fr-FR" dirty="0" smtClean="0"/>
              <a:t> Carte d’Identité Valide !!!</a:t>
            </a:r>
          </a:p>
          <a:p>
            <a:endParaRPr lang="fr-FR" dirty="0" smtClean="0"/>
          </a:p>
          <a:p>
            <a:r>
              <a:rPr lang="fr-FR" dirty="0" smtClean="0"/>
              <a:t>Ordonnances</a:t>
            </a:r>
          </a:p>
          <a:p>
            <a:endParaRPr lang="fr-FR" dirty="0" smtClean="0"/>
          </a:p>
          <a:p>
            <a:r>
              <a:rPr lang="fr-FR" dirty="0" smtClean="0"/>
              <a:t>Serviette de toilette</a:t>
            </a:r>
          </a:p>
          <a:p>
            <a:r>
              <a:rPr lang="fr-FR" dirty="0" smtClean="0"/>
              <a:t>Vêtement de pluie</a:t>
            </a:r>
          </a:p>
          <a:p>
            <a:r>
              <a:rPr lang="fr-FR" dirty="0" smtClean="0"/>
              <a:t>Chaussures confortables </a:t>
            </a:r>
          </a:p>
          <a:p>
            <a:endParaRPr lang="fr-FR" dirty="0" smtClean="0"/>
          </a:p>
          <a:p>
            <a:endParaRPr lang="fr-FR" dirty="0" smtClean="0"/>
          </a:p>
          <a:p>
            <a:endParaRPr lang="fr-FR" dirty="0" smtClean="0"/>
          </a:p>
          <a:p>
            <a:endParaRPr lang="fr-FR" dirty="0"/>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VRAC</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r>
              <a:rPr lang="fr-FR" b="1" u="sng" dirty="0" smtClean="0"/>
              <a:t>Départ </a:t>
            </a:r>
            <a:r>
              <a:rPr lang="fr-FR" dirty="0" smtClean="0"/>
              <a:t>RDV 25/04/2017 à 11h30 (cours jusqu’à 10h)</a:t>
            </a:r>
          </a:p>
          <a:p>
            <a:r>
              <a:rPr lang="fr-FR" dirty="0" smtClean="0"/>
              <a:t>Décollage 17h20 CDG direction Vilnius . </a:t>
            </a:r>
            <a:endParaRPr lang="fr-FR" dirty="0" smtClean="0">
              <a:solidFill>
                <a:srgbClr val="FF0000"/>
              </a:solidFill>
            </a:endParaRPr>
          </a:p>
          <a:p>
            <a:endParaRPr lang="fr-FR" dirty="0" smtClean="0"/>
          </a:p>
          <a:p>
            <a:pPr algn="ctr">
              <a:buNone/>
            </a:pPr>
            <a:r>
              <a:rPr lang="fr-FR" b="1" u="sng" dirty="0" smtClean="0">
                <a:solidFill>
                  <a:srgbClr val="FF0000"/>
                </a:solidFill>
              </a:rPr>
              <a:t>Pas de possibilité </a:t>
            </a:r>
            <a:r>
              <a:rPr lang="fr-FR" dirty="0" err="1" smtClean="0"/>
              <a:t>rdv</a:t>
            </a:r>
            <a:r>
              <a:rPr lang="fr-FR" dirty="0" smtClean="0"/>
              <a:t> sur la route ou à CDG</a:t>
            </a:r>
          </a:p>
          <a:p>
            <a:pPr>
              <a:buNone/>
            </a:pPr>
            <a:r>
              <a:rPr lang="fr-FR" dirty="0" smtClean="0"/>
              <a:t>Tout retard peut être sanctionné d'une amende de la part de la société de bus.</a:t>
            </a:r>
          </a:p>
          <a:p>
            <a:pPr>
              <a:buNone/>
            </a:pPr>
            <a:r>
              <a:rPr lang="fr-FR" i="1" dirty="0" smtClean="0"/>
              <a:t>Toute absence coûte environ 650€ au lycée, nous pourrions donc être amenés à vous demander des comptes en cas de non justificatif valable</a:t>
            </a:r>
            <a:r>
              <a:rPr lang="fr-FR" dirty="0" smtClean="0"/>
              <a:t>.</a:t>
            </a:r>
          </a:p>
          <a:p>
            <a:pPr algn="ctr">
              <a:buNone/>
            </a:pPr>
            <a:r>
              <a:rPr lang="fr-FR" dirty="0" smtClean="0"/>
              <a:t>-----------------------------------</a:t>
            </a:r>
          </a:p>
          <a:p>
            <a:pPr algn="ctr">
              <a:buNone/>
            </a:pPr>
            <a:endParaRPr lang="fr-FR" dirty="0"/>
          </a:p>
          <a:p>
            <a:r>
              <a:rPr lang="fr-FR" b="1" u="sng" dirty="0" smtClean="0"/>
              <a:t>Retour </a:t>
            </a:r>
            <a:r>
              <a:rPr lang="fr-FR" dirty="0" smtClean="0"/>
              <a:t>le 30/04/2017  atterrissage à 16h35. arrivé au lycée aux alentours de 20h00.</a:t>
            </a:r>
          </a:p>
          <a:p>
            <a:endParaRPr lang="fr-FR" dirty="0"/>
          </a:p>
          <a:p>
            <a:r>
              <a:rPr lang="fr-FR" dirty="0" smtClean="0"/>
              <a:t>Possibilité </a:t>
            </a:r>
            <a:r>
              <a:rPr lang="fr-FR" b="1" dirty="0" smtClean="0"/>
              <a:t>d’un arrêt </a:t>
            </a:r>
            <a:r>
              <a:rPr lang="fr-FR" dirty="0" smtClean="0"/>
              <a:t>à </a:t>
            </a:r>
            <a:r>
              <a:rPr lang="fr-FR" dirty="0" err="1" smtClean="0"/>
              <a:t>ChartresExpo</a:t>
            </a:r>
            <a:r>
              <a:rPr lang="fr-FR" dirty="0" smtClean="0"/>
              <a:t>  (15 minutes pas plus)</a:t>
            </a:r>
          </a:p>
        </p:txBody>
      </p:sp>
      <p:sp>
        <p:nvSpPr>
          <p:cNvPr id="2" name="Titre 1"/>
          <p:cNvSpPr>
            <a:spLocks noGrp="1"/>
          </p:cNvSpPr>
          <p:nvPr>
            <p:ph type="title"/>
          </p:nvPr>
        </p:nvSpPr>
        <p:spPr>
          <a:ln/>
        </p:spPr>
        <p:style>
          <a:lnRef idx="0">
            <a:schemeClr val="accent1"/>
          </a:lnRef>
          <a:fillRef idx="3">
            <a:schemeClr val="accent1"/>
          </a:fillRef>
          <a:effectRef idx="3">
            <a:schemeClr val="accent1"/>
          </a:effectRef>
          <a:fontRef idx="minor">
            <a:schemeClr val="lt1"/>
          </a:fontRef>
        </p:style>
        <p:txBody>
          <a:bodyPr/>
          <a:lstStyle/>
          <a:p>
            <a:r>
              <a:rPr lang="fr-FR" dirty="0" smtClean="0"/>
              <a:t>Transport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772816"/>
            <a:ext cx="8229600" cy="4525963"/>
          </a:xfrm>
        </p:spPr>
        <p:txBody>
          <a:bodyPr/>
          <a:lstStyle/>
          <a:p>
            <a:r>
              <a:rPr lang="fr-FR" dirty="0" smtClean="0"/>
              <a:t>Le lundi 24 cours normalement</a:t>
            </a:r>
          </a:p>
          <a:p>
            <a:endParaRPr lang="fr-FR" dirty="0" smtClean="0"/>
          </a:p>
          <a:p>
            <a:r>
              <a:rPr lang="fr-FR" dirty="0" smtClean="0"/>
              <a:t>Le mardi 25 cours le matin jusqu’à 10h00</a:t>
            </a:r>
          </a:p>
          <a:p>
            <a:pPr>
              <a:buNone/>
            </a:pPr>
            <a:endParaRPr lang="fr-FR" dirty="0"/>
          </a:p>
          <a:p>
            <a:r>
              <a:rPr lang="fr-FR" dirty="0" smtClean="0"/>
              <a:t>Reprises des cours le mardi car 1</a:t>
            </a:r>
            <a:r>
              <a:rPr lang="fr-FR" baseline="30000" dirty="0" smtClean="0"/>
              <a:t>er</a:t>
            </a:r>
            <a:r>
              <a:rPr lang="fr-FR" dirty="0" smtClean="0"/>
              <a:t> mai férié </a:t>
            </a:r>
          </a:p>
          <a:p>
            <a:pPr>
              <a:buNone/>
            </a:pPr>
            <a:endParaRPr lang="fr-FR" dirty="0"/>
          </a:p>
          <a:p>
            <a:endParaRPr lang="fr-FR" dirty="0" smtClean="0"/>
          </a:p>
          <a:p>
            <a:endParaRPr lang="fr-FR" dirty="0"/>
          </a:p>
          <a:p>
            <a:endParaRPr lang="fr-FR" dirty="0"/>
          </a:p>
        </p:txBody>
      </p:sp>
      <p:sp>
        <p:nvSpPr>
          <p:cNvPr id="4" name="Titre 1"/>
          <p:cNvSpPr txBox="1">
            <a:spLocks/>
          </p:cNvSpPr>
          <p:nvPr/>
        </p:nvSpPr>
        <p:spPr>
          <a:xfrm>
            <a:off x="571472" y="357166"/>
            <a:ext cx="8229600" cy="1143000"/>
          </a:xfrm>
          <a:prstGeom prst="rect">
            <a:avLst/>
          </a:prstGeom>
          <a:ln/>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fontScale="92500" lnSpcReduction="20000"/>
          </a:bodyPr>
          <a:lstStyle/>
          <a:p>
            <a:pPr algn="ctr">
              <a:spcBef>
                <a:spcPct val="0"/>
              </a:spcBef>
            </a:pPr>
            <a:endParaRPr lang="fr-FR" sz="4400" dirty="0" smtClean="0"/>
          </a:p>
          <a:p>
            <a:pPr algn="ctr">
              <a:spcBef>
                <a:spcPct val="0"/>
              </a:spcBef>
            </a:pPr>
            <a:r>
              <a:rPr lang="fr-FR" sz="4400" dirty="0" smtClean="0"/>
              <a:t>Logistique des cours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pture bagage.PNG"/>
          <p:cNvPicPr>
            <a:picLocks noChangeAspect="1"/>
          </p:cNvPicPr>
          <p:nvPr/>
        </p:nvPicPr>
        <p:blipFill>
          <a:blip r:embed="rId2" cstate="print"/>
          <a:srcRect l="6206" t="7595" r="4428" b="7045"/>
          <a:stretch>
            <a:fillRect/>
          </a:stretch>
        </p:blipFill>
        <p:spPr>
          <a:xfrm>
            <a:off x="2915816" y="1124744"/>
            <a:ext cx="3672408" cy="3876431"/>
          </a:xfrm>
          <a:prstGeom prst="rect">
            <a:avLst/>
          </a:prstGeom>
          <a:noFill/>
          <a:ln>
            <a:noFill/>
          </a:ln>
        </p:spPr>
      </p:pic>
      <p:sp>
        <p:nvSpPr>
          <p:cNvPr id="3" name="Espace réservé du contenu 2"/>
          <p:cNvSpPr>
            <a:spLocks noGrp="1"/>
          </p:cNvSpPr>
          <p:nvPr>
            <p:ph idx="1"/>
          </p:nvPr>
        </p:nvSpPr>
        <p:spPr>
          <a:xfrm>
            <a:off x="1857356" y="4000504"/>
            <a:ext cx="5043494" cy="2363977"/>
          </a:xfrm>
        </p:spPr>
        <p:txBody>
          <a:bodyPr>
            <a:normAutofit fontScale="70000" lnSpcReduction="20000"/>
          </a:bodyPr>
          <a:lstStyle/>
          <a:p>
            <a:endParaRPr lang="fr-FR" dirty="0"/>
          </a:p>
          <a:p>
            <a:pPr>
              <a:buNone/>
            </a:pPr>
            <a:r>
              <a:rPr lang="fr-FR" dirty="0" smtClean="0"/>
              <a:t> </a:t>
            </a:r>
          </a:p>
          <a:p>
            <a:pPr lvl="1"/>
            <a:endParaRPr lang="fr-FR" dirty="0" smtClean="0"/>
          </a:p>
          <a:p>
            <a:pPr lvl="1"/>
            <a:endParaRPr lang="fr-FR" dirty="0" smtClean="0"/>
          </a:p>
          <a:p>
            <a:pPr lvl="1"/>
            <a:endParaRPr lang="fr-FR" dirty="0" smtClean="0"/>
          </a:p>
          <a:p>
            <a:pPr lvl="1"/>
            <a:r>
              <a:rPr lang="fr-FR" dirty="0" smtClean="0"/>
              <a:t>En soute: pas de batterie lithium</a:t>
            </a:r>
          </a:p>
          <a:p>
            <a:pPr lvl="1"/>
            <a:r>
              <a:rPr lang="fr-FR" dirty="0" smtClean="0"/>
              <a:t>En cabine: pas de liquide, ni médicament sauf si ordonnance (</a:t>
            </a:r>
            <a:r>
              <a:rPr lang="fr-FR" dirty="0" err="1" smtClean="0"/>
              <a:t>ventoline</a:t>
            </a:r>
            <a:r>
              <a:rPr lang="fr-FR" dirty="0" smtClean="0"/>
              <a:t> ou autre)</a:t>
            </a:r>
          </a:p>
          <a:p>
            <a:pPr lvl="1"/>
            <a:endParaRPr lang="fr-FR" dirty="0" smtClean="0"/>
          </a:p>
          <a:p>
            <a:pPr>
              <a:buNone/>
            </a:pPr>
            <a:endParaRPr lang="fr-FR" dirty="0"/>
          </a:p>
        </p:txBody>
      </p:sp>
      <p:sp>
        <p:nvSpPr>
          <p:cNvPr id="2" name="Titre 1"/>
          <p:cNvSpPr>
            <a:spLocks noGrp="1"/>
          </p:cNvSpPr>
          <p:nvPr>
            <p:ph type="title"/>
          </p:nvPr>
        </p:nvSpPr>
        <p:spPr>
          <a:xfrm>
            <a:off x="457200" y="274638"/>
            <a:ext cx="8229600" cy="939784"/>
          </a:xfrm>
        </p:spPr>
        <p:style>
          <a:lnRef idx="0">
            <a:schemeClr val="accent1"/>
          </a:lnRef>
          <a:fillRef idx="3">
            <a:schemeClr val="accent1"/>
          </a:fillRef>
          <a:effectRef idx="3">
            <a:schemeClr val="accent1"/>
          </a:effectRef>
          <a:fontRef idx="minor">
            <a:schemeClr val="lt1"/>
          </a:fontRef>
        </p:style>
        <p:txBody>
          <a:bodyPr/>
          <a:lstStyle/>
          <a:p>
            <a:r>
              <a:rPr lang="fr-FR" dirty="0" smtClean="0"/>
              <a:t>Les bagages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700808"/>
            <a:ext cx="8229600" cy="3675864"/>
          </a:xfrm>
        </p:spPr>
        <p:txBody>
          <a:bodyPr>
            <a:normAutofit/>
          </a:bodyPr>
          <a:lstStyle/>
          <a:p>
            <a:pPr>
              <a:buNone/>
            </a:pPr>
            <a:endParaRPr lang="fr-FR" dirty="0"/>
          </a:p>
          <a:p>
            <a:pPr>
              <a:buNone/>
            </a:pPr>
            <a:r>
              <a:rPr lang="fr-FR" dirty="0" smtClean="0"/>
              <a:t>  Tout est inclus sauf temps libre. 30€ suffisent largement. Ne pas donner de grosses sommes pour ne pas créer de disparités au sein du groupe (pas plus de 50</a:t>
            </a:r>
            <a:r>
              <a:rPr lang="fr-FR" baseline="30000" dirty="0" smtClean="0"/>
              <a:t>e</a:t>
            </a:r>
            <a:r>
              <a:rPr lang="fr-FR" dirty="0" smtClean="0"/>
              <a:t>). Nous ne serions pas responsables en cas de vol/perte.</a:t>
            </a:r>
          </a:p>
          <a:p>
            <a:pPr>
              <a:buNone/>
            </a:pPr>
            <a:endParaRPr lang="fr-FR" dirty="0"/>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Argent </a:t>
            </a:r>
            <a:endParaRPr lang="fr-FR" dirty="0"/>
          </a:p>
        </p:txBody>
      </p:sp>
      <p:pic>
        <p:nvPicPr>
          <p:cNvPr id="4" name="Image 3" descr="téléchargement (1).jpg"/>
          <p:cNvPicPr>
            <a:picLocks noChangeAspect="1"/>
          </p:cNvPicPr>
          <p:nvPr/>
        </p:nvPicPr>
        <p:blipFill>
          <a:blip r:embed="rId2" cstate="print"/>
          <a:stretch>
            <a:fillRect/>
          </a:stretch>
        </p:blipFill>
        <p:spPr>
          <a:xfrm>
            <a:off x="6802962" y="4653136"/>
            <a:ext cx="2003818" cy="199491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r>
              <a:rPr lang="fr-FR" dirty="0" smtClean="0"/>
              <a:t>Répondeur pour signaler notre arrivé (0.40€ /min) + message tous les jours</a:t>
            </a:r>
          </a:p>
          <a:p>
            <a:r>
              <a:rPr lang="fr-FR" b="1" u="sng" dirty="0" smtClean="0">
                <a:solidFill>
                  <a:schemeClr val="accent4">
                    <a:lumMod val="60000"/>
                    <a:lumOff val="40000"/>
                  </a:schemeClr>
                </a:solidFill>
              </a:rPr>
              <a:t>0892 68 18 01 </a:t>
            </a:r>
            <a:r>
              <a:rPr lang="fr-FR" dirty="0" smtClean="0"/>
              <a:t>(carte donnée à la fin de la réunion)</a:t>
            </a:r>
          </a:p>
          <a:p>
            <a:endParaRPr lang="fr-FR" dirty="0"/>
          </a:p>
          <a:p>
            <a:r>
              <a:rPr lang="fr-FR" dirty="0" smtClean="0"/>
              <a:t>Blog photo gratuit.</a:t>
            </a:r>
          </a:p>
          <a:p>
            <a:endParaRPr lang="fr-FR" dirty="0" smtClean="0"/>
          </a:p>
          <a:p>
            <a:r>
              <a:rPr lang="fr-FR" dirty="0" smtClean="0"/>
              <a:t>Article journal au quotidien sur le site du lycée (</a:t>
            </a:r>
            <a:r>
              <a:rPr lang="fr-FR" i="1" dirty="0" smtClean="0"/>
              <a:t>lycee-sully-nogent.fr )</a:t>
            </a:r>
            <a:endParaRPr lang="fr-FR" dirty="0"/>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fr-FR" dirty="0" smtClean="0"/>
              <a:t>Les nouvelles pendant le voyage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4525963"/>
          </a:xfrm>
        </p:spPr>
        <p:txBody>
          <a:bodyPr>
            <a:normAutofit fontScale="85000" lnSpcReduction="20000"/>
          </a:bodyPr>
          <a:lstStyle/>
          <a:p>
            <a:r>
              <a:rPr lang="fr-FR" dirty="0" smtClean="0"/>
              <a:t>wifi dans l’hôtel possibilité : d’appeler par </a:t>
            </a:r>
            <a:r>
              <a:rPr lang="fr-FR" dirty="0" err="1" smtClean="0"/>
              <a:t>whatsapp</a:t>
            </a:r>
            <a:r>
              <a:rPr lang="fr-FR" dirty="0" smtClean="0"/>
              <a:t>, messager…</a:t>
            </a:r>
          </a:p>
          <a:p>
            <a:endParaRPr lang="fr-FR" dirty="0" smtClean="0"/>
          </a:p>
          <a:p>
            <a:r>
              <a:rPr lang="fr-FR" dirty="0" smtClean="0"/>
              <a:t>Forfait data téléphone mobile : pensez a vérifier les conditions du forfait data et communication non compris </a:t>
            </a:r>
          </a:p>
          <a:p>
            <a:endParaRPr lang="fr-FR" dirty="0" smtClean="0"/>
          </a:p>
          <a:p>
            <a:r>
              <a:rPr lang="fr-FR" dirty="0" smtClean="0"/>
              <a:t>Désactiver les data</a:t>
            </a:r>
          </a:p>
          <a:p>
            <a:endParaRPr lang="fr-FR" dirty="0" smtClean="0"/>
          </a:p>
          <a:p>
            <a:r>
              <a:rPr lang="fr-FR" dirty="0" smtClean="0"/>
              <a:t>Hors forfait communication sur le portable a l’étranger</a:t>
            </a:r>
          </a:p>
          <a:p>
            <a:pPr>
              <a:buNone/>
            </a:pPr>
            <a:r>
              <a:rPr lang="fr-FR" dirty="0" err="1" smtClean="0"/>
              <a:t>lituanie</a:t>
            </a:r>
            <a:r>
              <a:rPr lang="fr-FR" dirty="0" smtClean="0"/>
              <a:t>-</a:t>
            </a:r>
            <a:r>
              <a:rPr lang="fr-FR" dirty="0" err="1" smtClean="0"/>
              <a:t>france</a:t>
            </a:r>
            <a:r>
              <a:rPr lang="fr-FR" dirty="0" smtClean="0"/>
              <a:t> 1€/minute </a:t>
            </a:r>
          </a:p>
          <a:p>
            <a:pPr>
              <a:buNone/>
            </a:pPr>
            <a:r>
              <a:rPr lang="fr-FR" dirty="0" smtClean="0"/>
              <a:t>France </a:t>
            </a:r>
            <a:r>
              <a:rPr lang="fr-FR" dirty="0" err="1" smtClean="0"/>
              <a:t>lituanie</a:t>
            </a:r>
            <a:r>
              <a:rPr lang="fr-FR" dirty="0" smtClean="0"/>
              <a:t> 0.5€/minute (pas de surcout pour l’appelant)</a:t>
            </a:r>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fr-FR" dirty="0" smtClean="0"/>
              <a:t>Les moyens de communications sur place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trakai.jpg"/>
          <p:cNvPicPr>
            <a:picLocks noChangeAspect="1"/>
          </p:cNvPicPr>
          <p:nvPr/>
        </p:nvPicPr>
        <p:blipFill>
          <a:blip r:embed="rId2" cstate="print"/>
          <a:srcRect l="6768" t="24371" b="6579"/>
          <a:stretch>
            <a:fillRect/>
          </a:stretch>
        </p:blipFill>
        <p:spPr>
          <a:xfrm>
            <a:off x="6423586" y="5517232"/>
            <a:ext cx="2720414" cy="1340768"/>
          </a:xfrm>
          <a:prstGeom prst="rect">
            <a:avLst/>
          </a:prstGeom>
        </p:spPr>
      </p:pic>
      <p:pic>
        <p:nvPicPr>
          <p:cNvPr id="6" name="Image 5" descr="maz.jpg"/>
          <p:cNvPicPr>
            <a:picLocks noChangeAspect="1"/>
          </p:cNvPicPr>
          <p:nvPr/>
        </p:nvPicPr>
        <p:blipFill>
          <a:blip r:embed="rId3" cstate="print"/>
          <a:stretch>
            <a:fillRect/>
          </a:stretch>
        </p:blipFill>
        <p:spPr>
          <a:xfrm>
            <a:off x="5436096" y="3108057"/>
            <a:ext cx="1872208" cy="1113031"/>
          </a:xfrm>
          <a:prstGeom prst="rect">
            <a:avLst/>
          </a:prstGeom>
        </p:spPr>
      </p:pic>
      <p:sp>
        <p:nvSpPr>
          <p:cNvPr id="3" name="Espace réservé du contenu 2"/>
          <p:cNvSpPr>
            <a:spLocks noGrp="1"/>
          </p:cNvSpPr>
          <p:nvPr>
            <p:ph idx="1"/>
          </p:nvPr>
        </p:nvSpPr>
        <p:spPr>
          <a:xfrm>
            <a:off x="457200" y="1481328"/>
            <a:ext cx="8229600" cy="4827992"/>
          </a:xfrm>
        </p:spPr>
        <p:txBody>
          <a:bodyPr>
            <a:normAutofit fontScale="62500" lnSpcReduction="20000"/>
          </a:bodyPr>
          <a:lstStyle/>
          <a:p>
            <a:pPr>
              <a:buFont typeface="Wingdings" pitchFamily="2" charset="2"/>
              <a:buChar char="q"/>
            </a:pPr>
            <a:r>
              <a:rPr lang="fr-FR" b="1" u="sng" dirty="0" smtClean="0"/>
              <a:t>Jour 1: Arrivée</a:t>
            </a:r>
          </a:p>
          <a:p>
            <a:pPr>
              <a:buNone/>
            </a:pPr>
            <a:r>
              <a:rPr lang="fr-FR" dirty="0" smtClean="0"/>
              <a:t> </a:t>
            </a:r>
          </a:p>
          <a:p>
            <a:r>
              <a:rPr lang="fr-FR" dirty="0" smtClean="0"/>
              <a:t>Départ en bus du lycée vers midi, nous vous communiquerons prochainement l’heure exacte.</a:t>
            </a:r>
          </a:p>
          <a:p>
            <a:r>
              <a:rPr lang="fr-FR" dirty="0" smtClean="0"/>
              <a:t>Vol à destination de Vilnius. Arrivée et transfert à l’hôtel. Dîner et nuit à Vilnius.</a:t>
            </a:r>
          </a:p>
          <a:p>
            <a:r>
              <a:rPr lang="fr-FR" dirty="0" smtClean="0"/>
              <a:t>Vol direct Paris CDG - Vilnius  atterrissage à 20h55.</a:t>
            </a:r>
          </a:p>
          <a:p>
            <a:r>
              <a:rPr lang="fr-FR" dirty="0" smtClean="0"/>
              <a:t>Installation à l’hôtel</a:t>
            </a:r>
          </a:p>
          <a:p>
            <a:pPr>
              <a:buNone/>
            </a:pPr>
            <a:r>
              <a:rPr lang="fr-FR" dirty="0" smtClean="0"/>
              <a:t> </a:t>
            </a:r>
          </a:p>
          <a:p>
            <a:pPr>
              <a:buFont typeface="Wingdings" pitchFamily="2" charset="2"/>
              <a:buChar char="q"/>
            </a:pPr>
            <a:r>
              <a:rPr lang="fr-FR" b="1" u="sng" dirty="0" smtClean="0"/>
              <a:t>Jour 2:</a:t>
            </a:r>
          </a:p>
          <a:p>
            <a:pPr>
              <a:buNone/>
            </a:pPr>
            <a:r>
              <a:rPr lang="fr-FR" dirty="0" smtClean="0"/>
              <a:t> </a:t>
            </a:r>
          </a:p>
          <a:p>
            <a:r>
              <a:rPr lang="fr-FR" dirty="0" smtClean="0"/>
              <a:t>Le matin visite de l’usine “</a:t>
            </a:r>
            <a:r>
              <a:rPr lang="fr-FR" dirty="0" err="1" smtClean="0"/>
              <a:t>Maz</a:t>
            </a:r>
            <a:r>
              <a:rPr lang="fr-FR" dirty="0" smtClean="0"/>
              <a:t> </a:t>
            </a:r>
            <a:r>
              <a:rPr lang="fr-FR" dirty="0" err="1" smtClean="0"/>
              <a:t>Baltija</a:t>
            </a:r>
            <a:r>
              <a:rPr lang="fr-FR" dirty="0" smtClean="0"/>
              <a:t>”, qui assemble les véhicules MAZ </a:t>
            </a:r>
          </a:p>
          <a:p>
            <a:r>
              <a:rPr lang="fr-FR" dirty="0" smtClean="0"/>
              <a:t>Visite du musée des techniques militaires.</a:t>
            </a:r>
          </a:p>
          <a:p>
            <a:r>
              <a:rPr lang="fr-FR" dirty="0" smtClean="0"/>
              <a:t>Déjeuner. </a:t>
            </a:r>
          </a:p>
          <a:p>
            <a:r>
              <a:rPr lang="fr-FR" dirty="0" smtClean="0"/>
              <a:t>Visite de </a:t>
            </a:r>
            <a:r>
              <a:rPr lang="fr-FR" dirty="0" err="1" smtClean="0"/>
              <a:t>Trakaï</a:t>
            </a:r>
            <a:r>
              <a:rPr lang="fr-FR" dirty="0" smtClean="0"/>
              <a:t>, capitale et résidence des grands-ducs au XIVe siècle. </a:t>
            </a:r>
          </a:p>
          <a:p>
            <a:r>
              <a:rPr lang="fr-FR" dirty="0" smtClean="0"/>
              <a:t>Visite du château C’est aujourd’hui l'unique château insulaire de toute l'Europe orientale. </a:t>
            </a:r>
          </a:p>
          <a:p>
            <a:r>
              <a:rPr lang="fr-FR" dirty="0" smtClean="0"/>
              <a:t>Dîner.</a:t>
            </a:r>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Programme</a:t>
            </a:r>
            <a:endParaRPr lang="fr-FR" dirty="0"/>
          </a:p>
        </p:txBody>
      </p:sp>
      <p:pic>
        <p:nvPicPr>
          <p:cNvPr id="4" name="Image 3" descr="img_9325.jpg"/>
          <p:cNvPicPr>
            <a:picLocks noChangeAspect="1"/>
          </p:cNvPicPr>
          <p:nvPr/>
        </p:nvPicPr>
        <p:blipFill>
          <a:blip r:embed="rId4" cstate="print"/>
          <a:srcRect l="-3874" t="-5909" b="12727"/>
          <a:stretch>
            <a:fillRect/>
          </a:stretch>
        </p:blipFill>
        <p:spPr>
          <a:xfrm>
            <a:off x="7336159" y="2996952"/>
            <a:ext cx="1807841" cy="10801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dvarcioniu.png"/>
          <p:cNvPicPr>
            <a:picLocks noChangeAspect="1"/>
          </p:cNvPicPr>
          <p:nvPr/>
        </p:nvPicPr>
        <p:blipFill>
          <a:blip r:embed="rId2" cstate="print"/>
          <a:stretch>
            <a:fillRect/>
          </a:stretch>
        </p:blipFill>
        <p:spPr>
          <a:xfrm>
            <a:off x="4283968" y="5589240"/>
            <a:ext cx="1080120" cy="1080120"/>
          </a:xfrm>
          <a:prstGeom prst="rect">
            <a:avLst/>
          </a:prstGeom>
        </p:spPr>
      </p:pic>
      <p:sp>
        <p:nvSpPr>
          <p:cNvPr id="3" name="Espace réservé du contenu 2"/>
          <p:cNvSpPr>
            <a:spLocks noGrp="1"/>
          </p:cNvSpPr>
          <p:nvPr>
            <p:ph idx="1"/>
          </p:nvPr>
        </p:nvSpPr>
        <p:spPr/>
        <p:txBody>
          <a:bodyPr>
            <a:normAutofit fontScale="70000" lnSpcReduction="20000"/>
          </a:bodyPr>
          <a:lstStyle/>
          <a:p>
            <a:pPr>
              <a:buNone/>
            </a:pPr>
            <a:endParaRPr lang="fr-FR" dirty="0" smtClean="0"/>
          </a:p>
          <a:p>
            <a:pPr>
              <a:buFont typeface="Wingdings" pitchFamily="2" charset="2"/>
              <a:buChar char="q"/>
            </a:pPr>
            <a:r>
              <a:rPr lang="fr-FR" b="1" u="sng" dirty="0" smtClean="0"/>
              <a:t>Jour 3:</a:t>
            </a:r>
          </a:p>
          <a:p>
            <a:pPr>
              <a:buNone/>
            </a:pPr>
            <a:r>
              <a:rPr lang="fr-FR" dirty="0" smtClean="0"/>
              <a:t> </a:t>
            </a:r>
          </a:p>
          <a:p>
            <a:r>
              <a:rPr lang="fr-FR" dirty="0" smtClean="0"/>
              <a:t>Visite de l’usine PLASTA</a:t>
            </a:r>
          </a:p>
          <a:p>
            <a:r>
              <a:rPr lang="fr-FR" dirty="0" smtClean="0"/>
              <a:t>Déjeuner</a:t>
            </a:r>
          </a:p>
          <a:p>
            <a:r>
              <a:rPr lang="fr-FR" dirty="0" smtClean="0"/>
              <a:t>football </a:t>
            </a:r>
            <a:r>
              <a:rPr lang="fr-FR" dirty="0" err="1" smtClean="0"/>
              <a:t>zorb</a:t>
            </a:r>
            <a:endParaRPr lang="fr-FR" dirty="0" smtClean="0"/>
          </a:p>
          <a:p>
            <a:r>
              <a:rPr lang="fr-FR" dirty="0" smtClean="0"/>
              <a:t>Dîner authentique à Vilnius avec programme interactif et présentation des plats typiques</a:t>
            </a:r>
          </a:p>
          <a:p>
            <a:pPr>
              <a:buNone/>
            </a:pPr>
            <a:r>
              <a:rPr lang="fr-FR" b="1" dirty="0" smtClean="0"/>
              <a:t> </a:t>
            </a:r>
            <a:endParaRPr lang="fr-FR" dirty="0" smtClean="0"/>
          </a:p>
          <a:p>
            <a:pPr>
              <a:buFont typeface="Wingdings" pitchFamily="2" charset="2"/>
              <a:buChar char="q"/>
            </a:pPr>
            <a:r>
              <a:rPr lang="fr-FR" dirty="0" smtClean="0"/>
              <a:t> </a:t>
            </a:r>
            <a:r>
              <a:rPr lang="fr-FR" b="1" dirty="0" smtClean="0"/>
              <a:t>Jour 4:</a:t>
            </a:r>
          </a:p>
          <a:p>
            <a:pPr>
              <a:buNone/>
            </a:pPr>
            <a:r>
              <a:rPr lang="fr-FR" dirty="0" smtClean="0"/>
              <a:t> </a:t>
            </a:r>
          </a:p>
          <a:p>
            <a:r>
              <a:rPr lang="fr-FR" dirty="0" smtClean="0"/>
              <a:t>Visite du palais des Grands Ducs : centre administratif, politique et culturel de l’état</a:t>
            </a:r>
          </a:p>
          <a:p>
            <a:r>
              <a:rPr lang="fr-FR" dirty="0" smtClean="0"/>
              <a:t>Déjeuner</a:t>
            </a:r>
          </a:p>
          <a:p>
            <a:r>
              <a:rPr lang="fr-FR" dirty="0" smtClean="0"/>
              <a:t>Visite de l’usine de la céramique « </a:t>
            </a:r>
            <a:r>
              <a:rPr lang="fr-FR" dirty="0" err="1" smtClean="0"/>
              <a:t>Dvarcioniu</a:t>
            </a:r>
            <a:r>
              <a:rPr lang="fr-FR" dirty="0" smtClean="0"/>
              <a:t> </a:t>
            </a:r>
            <a:r>
              <a:rPr lang="fr-FR" dirty="0" err="1" smtClean="0"/>
              <a:t>Keramika</a:t>
            </a:r>
            <a:r>
              <a:rPr lang="fr-FR" dirty="0" smtClean="0"/>
              <a:t> » </a:t>
            </a:r>
          </a:p>
          <a:p>
            <a:r>
              <a:rPr lang="fr-FR" dirty="0" smtClean="0"/>
              <a:t>Dîner </a:t>
            </a:r>
          </a:p>
          <a:p>
            <a:pPr>
              <a:buNone/>
            </a:pPr>
            <a:endParaRPr lang="fr-FR" dirty="0" smtClean="0"/>
          </a:p>
          <a:p>
            <a:endParaRPr lang="fr-FR" dirty="0" smtClean="0"/>
          </a:p>
          <a:p>
            <a:endParaRPr lang="fr-FR" dirty="0"/>
          </a:p>
        </p:txBody>
      </p:sp>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Programme (suite)</a:t>
            </a:r>
            <a:endParaRPr lang="fr-FR" dirty="0"/>
          </a:p>
        </p:txBody>
      </p:sp>
      <p:pic>
        <p:nvPicPr>
          <p:cNvPr id="4" name="Image 3" descr="plasta.jpg"/>
          <p:cNvPicPr>
            <a:picLocks noChangeAspect="1"/>
          </p:cNvPicPr>
          <p:nvPr/>
        </p:nvPicPr>
        <p:blipFill>
          <a:blip r:embed="rId3" cstate="print"/>
          <a:stretch>
            <a:fillRect/>
          </a:stretch>
        </p:blipFill>
        <p:spPr>
          <a:xfrm>
            <a:off x="6660232" y="1484784"/>
            <a:ext cx="2103492" cy="726861"/>
          </a:xfrm>
          <a:prstGeom prst="rect">
            <a:avLst/>
          </a:prstGeom>
        </p:spPr>
      </p:pic>
      <p:pic>
        <p:nvPicPr>
          <p:cNvPr id="5" name="Image 4" descr="zorb.jpg"/>
          <p:cNvPicPr>
            <a:picLocks noChangeAspect="1"/>
          </p:cNvPicPr>
          <p:nvPr/>
        </p:nvPicPr>
        <p:blipFill>
          <a:blip r:embed="rId4" cstate="print"/>
          <a:srcRect t="25133" r="4796"/>
          <a:stretch>
            <a:fillRect/>
          </a:stretch>
        </p:blipFill>
        <p:spPr>
          <a:xfrm>
            <a:off x="4211960" y="1556792"/>
            <a:ext cx="2480124" cy="1368152"/>
          </a:xfrm>
          <a:prstGeom prst="rect">
            <a:avLst/>
          </a:prstGeom>
        </p:spPr>
      </p:pic>
      <p:pic>
        <p:nvPicPr>
          <p:cNvPr id="7" name="Image 6" descr="duc.jpg"/>
          <p:cNvPicPr>
            <a:picLocks noChangeAspect="1"/>
          </p:cNvPicPr>
          <p:nvPr/>
        </p:nvPicPr>
        <p:blipFill>
          <a:blip r:embed="rId5" cstate="print"/>
          <a:srcRect l="-3040" t="-8108" r="8567" b="18692"/>
          <a:stretch>
            <a:fillRect/>
          </a:stretch>
        </p:blipFill>
        <p:spPr>
          <a:xfrm>
            <a:off x="7015207" y="5517233"/>
            <a:ext cx="2128793" cy="134076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3826</TotalTime>
  <Words>524</Words>
  <Application>Microsoft Office PowerPoint</Application>
  <PresentationFormat>Affichage à l'écran (4:3)</PresentationFormat>
  <Paragraphs>132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Rotonde</vt:lpstr>
      <vt:lpstr>TransEurope 2017</vt:lpstr>
      <vt:lpstr>Transport</vt:lpstr>
      <vt:lpstr>Diapositive 3</vt:lpstr>
      <vt:lpstr>Les bagages</vt:lpstr>
      <vt:lpstr>Argent </vt:lpstr>
      <vt:lpstr>Les nouvelles pendant le voyage</vt:lpstr>
      <vt:lpstr>Les moyens de communications sur place</vt:lpstr>
      <vt:lpstr>Programme</vt:lpstr>
      <vt:lpstr>Programme (suite)</vt:lpstr>
      <vt:lpstr>Programme (suite)</vt:lpstr>
      <vt:lpstr>L’hôtel</vt:lpstr>
      <vt:lpstr>Les temps libres</vt:lpstr>
      <vt:lpstr>VRAC</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TransEurope 2017</dc:title>
  <dc:creator>Arnaud Carré</dc:creator>
  <cp:lastModifiedBy>Arnaud Carré</cp:lastModifiedBy>
  <cp:revision>297</cp:revision>
  <dcterms:created xsi:type="dcterms:W3CDTF">2017-03-16T11:46:02Z</dcterms:created>
  <dcterms:modified xsi:type="dcterms:W3CDTF">2017-03-23T10:43:41Z</dcterms:modified>
</cp:coreProperties>
</file>